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4" r:id="rId3"/>
    <p:sldId id="258" r:id="rId4"/>
    <p:sldId id="273" r:id="rId5"/>
    <p:sldId id="259" r:id="rId6"/>
    <p:sldId id="261" r:id="rId7"/>
    <p:sldId id="262" r:id="rId8"/>
    <p:sldId id="281" r:id="rId9"/>
    <p:sldId id="283" r:id="rId10"/>
    <p:sldId id="263" r:id="rId11"/>
    <p:sldId id="282" r:id="rId12"/>
    <p:sldId id="264" r:id="rId13"/>
    <p:sldId id="270" r:id="rId14"/>
    <p:sldId id="285" r:id="rId15"/>
    <p:sldId id="286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51" autoAdjust="0"/>
    <p:restoredTop sz="94539" autoAdjust="0"/>
  </p:normalViewPr>
  <p:slideViewPr>
    <p:cSldViewPr>
      <p:cViewPr varScale="1">
        <p:scale>
          <a:sx n="89" d="100"/>
          <a:sy n="89" d="100"/>
        </p:scale>
        <p:origin x="53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32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3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0568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54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158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72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550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90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9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9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98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1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1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3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8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0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F14D860-5D28-4FE7-936E-E242BB1EE9FE}" type="datetimeFigureOut">
              <a:rPr lang="en-US" smtClean="0"/>
              <a:t>8/16/19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725F6EB-84F4-4CFD-824D-C1754ABA9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4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nationalcredentialing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mcbbhp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ebecca.leppala@state.nm.us" TargetMode="External"/><Relationship Id="rId2" Type="http://schemas.openxmlformats.org/officeDocument/2006/relationships/hyperlink" Target="mailto:jaye.Quintana@state.nm.us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Prevention Specialist Credential Overview</a:t>
            </a: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Rebecca Leppala, CPS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Jay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QuinTANa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, CPS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00682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Standards/Requirements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19201"/>
            <a:ext cx="8686800" cy="5181599"/>
          </a:xfrm>
        </p:spPr>
        <p:txBody>
          <a:bodyPr>
            <a:normAutofit fontScale="55000" lnSpcReduction="20000"/>
          </a:bodyPr>
          <a:lstStyle/>
          <a:p>
            <a:r>
              <a:rPr lang="en-US" sz="2900" dirty="0"/>
              <a:t>Experience:  2,000 hours of prevention work experience.</a:t>
            </a:r>
          </a:p>
          <a:p>
            <a:endParaRPr lang="en-US" sz="2900" dirty="0"/>
          </a:p>
          <a:p>
            <a:r>
              <a:rPr lang="en-US" sz="2900" dirty="0"/>
              <a:t>Education:  120 hours of training/education across domains of which 24 hours must be ATOD specific and 6 hours must be specific to prevention ethics.</a:t>
            </a:r>
          </a:p>
          <a:p>
            <a:endParaRPr lang="en-US" sz="2900" dirty="0"/>
          </a:p>
          <a:p>
            <a:r>
              <a:rPr lang="en-US" sz="2900" dirty="0"/>
              <a:t>Supervision:  120 hours specific to the domains with a minimum of 10 hours in each domain.   </a:t>
            </a:r>
          </a:p>
          <a:p>
            <a:endParaRPr lang="en-US" sz="2900" dirty="0"/>
          </a:p>
          <a:p>
            <a:r>
              <a:rPr lang="en-US" sz="2900" dirty="0"/>
              <a:t>Examination:  All candidates must pass the IC&amp;RC Prevention Specialist Examination.</a:t>
            </a:r>
          </a:p>
          <a:p>
            <a:endParaRPr lang="en-US" sz="2900" dirty="0"/>
          </a:p>
          <a:p>
            <a:r>
              <a:rPr lang="en-US" sz="2900" dirty="0"/>
              <a:t>Code of Ethics:  All candidates must sign a prevention specific code of ethics statement of affirmation that the applicant has read and will abide by this code of ethics.  </a:t>
            </a:r>
          </a:p>
          <a:p>
            <a:endParaRPr lang="en-US" sz="2900" dirty="0"/>
          </a:p>
          <a:p>
            <a:r>
              <a:rPr lang="en-US" sz="2900" dirty="0"/>
              <a:t>Recertification:  40 hours of training earned every 2 years.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31477-6C27-4B4E-9F76-07F1A4831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Applying to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65820-CDA2-4B00-9C02-ED80A569945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Must live/work at least 51% of time in New Mexico.</a:t>
            </a:r>
          </a:p>
          <a:p>
            <a:r>
              <a:rPr lang="en-US" dirty="0"/>
              <a:t>Must complete application with all training certificates /education and forms</a:t>
            </a:r>
          </a:p>
          <a:p>
            <a:r>
              <a:rPr lang="en-US" dirty="0"/>
              <a:t>Return application and forms with supporting documents and fees to NM Credentialing Board</a:t>
            </a:r>
          </a:p>
          <a:p>
            <a:r>
              <a:rPr lang="en-US" dirty="0"/>
              <a:t>Once approved, you will be able to register to test. </a:t>
            </a:r>
          </a:p>
        </p:txBody>
      </p:sp>
    </p:spTree>
    <p:extLst>
      <p:ext uri="{BB962C8B-B14F-4D97-AF65-F5344CB8AC3E}">
        <p14:creationId xmlns:p14="http://schemas.microsoft.com/office/powerpoint/2010/main" val="3054665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The Written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2" y="1905000"/>
            <a:ext cx="7925268" cy="4114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PS exam is 150 multiple choice questions, including 25 in development that are not scored.</a:t>
            </a:r>
          </a:p>
          <a:p>
            <a:endParaRPr lang="en-US" dirty="0"/>
          </a:p>
          <a:p>
            <a:r>
              <a:rPr lang="en-US" dirty="0"/>
              <a:t>IC&amp;RC Exams are computer based and offered on an on-demand basis year round. </a:t>
            </a:r>
          </a:p>
          <a:p>
            <a:endParaRPr lang="en-US" dirty="0"/>
          </a:p>
          <a:p>
            <a:r>
              <a:rPr lang="en-US" dirty="0"/>
              <a:t>Candidate guides and practice exams can be found at</a:t>
            </a:r>
            <a:r>
              <a:rPr lang="en-US" dirty="0">
                <a:hlinkClick r:id="rId2"/>
              </a:rPr>
              <a:t> www.internationalcredentialing.org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Accommodations can be made for disabilities.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28601"/>
            <a:ext cx="7773338" cy="1066800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Scoring the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1"/>
            <a:ext cx="8229600" cy="487680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IC&amp;RC exam scores are reported on a scale of 200 to 800 for all international exams.  Candidates must achieve a score of 500 in order to pass the exam.</a:t>
            </a:r>
          </a:p>
          <a:p>
            <a:endParaRPr lang="en-US" sz="2400" dirty="0"/>
          </a:p>
          <a:p>
            <a:r>
              <a:rPr lang="en-US" sz="2400" dirty="0"/>
              <a:t>IC&amp;RC’s testing company will score all exams.  Scores will be broken down by category (domain)</a:t>
            </a:r>
          </a:p>
          <a:p>
            <a:endParaRPr lang="en-US" sz="2400" dirty="0"/>
          </a:p>
          <a:p>
            <a:r>
              <a:rPr lang="en-US" sz="2400" dirty="0"/>
              <a:t>Candidates can retest if needed after 60 days.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80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CB725-2D58-4673-8430-152855C9E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More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3EC8A-4EF0-493D-9136-FE352D7BEB4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2" y="2667000"/>
            <a:ext cx="7772870" cy="342410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/>
              <a:t>New Mexico credentialing board for behavioral health professionals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http://www.nmcbbhp.org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info@nmcbbhp.org</a:t>
            </a: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r>
              <a:rPr lang="en-US" dirty="0"/>
              <a:t>505-974-5090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35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81A8-EAE8-BF48-9583-50A6A545E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85AFA-B80A-F742-A399-F5159795DA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Questions?</a:t>
            </a:r>
          </a:p>
          <a:p>
            <a:r>
              <a:rPr lang="en-US" dirty="0">
                <a:solidFill>
                  <a:schemeClr val="tx1"/>
                </a:solidFill>
              </a:rPr>
              <a:t>Contact Jay Quintana at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jaye.Quintana@state.nm.us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Or Rebecca </a:t>
            </a:r>
            <a:r>
              <a:rPr lang="en-US" dirty="0" err="1">
                <a:solidFill>
                  <a:schemeClr val="tx1"/>
                </a:solidFill>
              </a:rPr>
              <a:t>Leppala</a:t>
            </a:r>
            <a:r>
              <a:rPr lang="en-US" dirty="0">
                <a:solidFill>
                  <a:schemeClr val="tx1"/>
                </a:solidFill>
              </a:rPr>
              <a:t> at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Rebecca.leppala@state.nm.us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9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E9851-1446-4EDD-ABA2-C71E8BB7D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Certification in New Mexico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8C52E-75A3-4C12-B437-FF556EE4A3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Through New Mexico Credentialing Board for Behavioral Health Professionals</a:t>
            </a:r>
          </a:p>
          <a:p>
            <a:r>
              <a:rPr lang="en-US" dirty="0"/>
              <a:t>Prevention credentials include:</a:t>
            </a:r>
          </a:p>
          <a:p>
            <a:pPr lvl="1"/>
            <a:r>
              <a:rPr lang="en-US" dirty="0"/>
              <a:t>Certified Prevention intern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Certified prevention specialist (International Certification &amp; Reciprocity Consortium credential) </a:t>
            </a:r>
          </a:p>
          <a:p>
            <a:pPr lvl="1"/>
            <a:r>
              <a:rPr lang="en-US" dirty="0"/>
              <a:t>Senior certified prevention specialist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67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Who is IC&amp;RC?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more than 30 years, IC&amp;RC has developed standards and examinations for credentialing of prevention, substance use treatment, and recovery professionals that adhere to the highest standards of quality and integrity. </a:t>
            </a:r>
          </a:p>
          <a:p>
            <a:r>
              <a:rPr lang="en-US" dirty="0"/>
              <a:t>Today, IC&amp;RC represents 73 member boards, including 11 international areas, 48 states and territories, four Native American regions, and all branches of the U.S. military. 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IC&amp;RC CREDENTIALS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IC&amp;RC’s credentials include </a:t>
            </a:r>
          </a:p>
          <a:p>
            <a:pPr lvl="1"/>
            <a:r>
              <a:rPr lang="en-US" dirty="0"/>
              <a:t>Alcohol and Drug Counselor (ADC)</a:t>
            </a:r>
          </a:p>
          <a:p>
            <a:pPr lvl="1"/>
            <a:r>
              <a:rPr lang="en-US" dirty="0"/>
              <a:t>Advanced Alcohol and Drug Counselor (AADC)</a:t>
            </a:r>
          </a:p>
          <a:p>
            <a:pPr lvl="1"/>
            <a:r>
              <a:rPr lang="en-US" dirty="0"/>
              <a:t>Clinical Supervisor (CS) 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Prevention Specialist (PS) – since 1994</a:t>
            </a:r>
          </a:p>
          <a:p>
            <a:pPr lvl="1"/>
            <a:r>
              <a:rPr lang="en-US" dirty="0"/>
              <a:t>Certified Criminal Justice Addictions Professional (CCJP) </a:t>
            </a:r>
          </a:p>
          <a:p>
            <a:pPr lvl="1"/>
            <a:r>
              <a:rPr lang="en-US" dirty="0"/>
              <a:t>Peer Recovery (PR)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957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Benefits of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752600"/>
            <a:ext cx="7924800" cy="4648199"/>
          </a:xfrm>
        </p:spPr>
        <p:txBody>
          <a:bodyPr>
            <a:noAutofit/>
          </a:bodyPr>
          <a:lstStyle/>
          <a:p>
            <a:r>
              <a:rPr lang="en-US" sz="2800" dirty="0"/>
              <a:t>Based on industry standards and evidence-based practices.</a:t>
            </a:r>
          </a:p>
          <a:p>
            <a:r>
              <a:rPr lang="en-US" sz="2800" dirty="0"/>
              <a:t>Statement of professionalism.</a:t>
            </a:r>
          </a:p>
          <a:p>
            <a:r>
              <a:rPr lang="en-US" sz="2800" dirty="0"/>
              <a:t>Provides the benefit of reciprocity when moving</a:t>
            </a:r>
          </a:p>
          <a:p>
            <a:r>
              <a:rPr lang="en-US" sz="2800" dirty="0"/>
              <a:t> Meets OSAP Contractual requirement</a:t>
            </a:r>
          </a:p>
          <a:p>
            <a:pPr marL="0" indent="0"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00682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Credential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295400"/>
            <a:ext cx="75438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Job Analysis (JA) - large job description.</a:t>
            </a:r>
          </a:p>
          <a:p>
            <a:r>
              <a:rPr lang="en-US" dirty="0"/>
              <a:t>JA completed every five years.</a:t>
            </a:r>
          </a:p>
          <a:p>
            <a:r>
              <a:rPr lang="en-US" dirty="0"/>
              <a:t>Domains/core competencies are identified from the JA.</a:t>
            </a:r>
          </a:p>
          <a:p>
            <a:r>
              <a:rPr lang="en-US" dirty="0"/>
              <a:t>Tasks delineate what a prevention professional does as part of providing competent prevention services.</a:t>
            </a:r>
          </a:p>
          <a:p>
            <a:r>
              <a:rPr lang="en-US" dirty="0"/>
              <a:t>Exam is developed from the JA.</a:t>
            </a:r>
          </a:p>
          <a:p>
            <a:r>
              <a:rPr lang="en-US" dirty="0"/>
              <a:t>Standards are developed.</a:t>
            </a:r>
          </a:p>
          <a:p>
            <a:r>
              <a:rPr lang="en-US" dirty="0"/>
              <a:t>Boards adopt standards &amp; exams for use in their own jurisdiction.</a:t>
            </a:r>
          </a:p>
          <a:p>
            <a:r>
              <a:rPr lang="en-US" dirty="0"/>
              <a:t>Entire process is driven by prevention specialists (SMEs) who work directly with IC&amp;RCs testing company.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Prevention Specialist Domains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2" y="1752600"/>
            <a:ext cx="7772868" cy="4267199"/>
          </a:xfrm>
        </p:spPr>
        <p:txBody>
          <a:bodyPr>
            <a:normAutofit/>
          </a:bodyPr>
          <a:lstStyle/>
          <a:p>
            <a:r>
              <a:rPr lang="en-US" sz="2400" dirty="0"/>
              <a:t>Planning &amp; Evaluation – 30%</a:t>
            </a:r>
          </a:p>
          <a:p>
            <a:r>
              <a:rPr lang="en-US" sz="2400" dirty="0"/>
              <a:t>Prevention Education &amp; Service Delivery – 15%</a:t>
            </a:r>
          </a:p>
          <a:p>
            <a:r>
              <a:rPr lang="en-US" sz="2400" dirty="0"/>
              <a:t>Community Organization – 15%</a:t>
            </a:r>
          </a:p>
          <a:p>
            <a:r>
              <a:rPr lang="en-US" sz="2400" dirty="0"/>
              <a:t>Professional Growth &amp; Responsibility - 15%</a:t>
            </a:r>
          </a:p>
          <a:p>
            <a:r>
              <a:rPr lang="en-US" sz="2400" dirty="0"/>
              <a:t>Communication – 13%</a:t>
            </a:r>
          </a:p>
          <a:p>
            <a:r>
              <a:rPr lang="en-US" sz="2400" dirty="0"/>
              <a:t>Public Policy &amp; Environmental Change – 12%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829282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Crosswalk CPS Prevention Domains </a:t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and SAMHSA SPF Domains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64550" y="1447801"/>
            <a:ext cx="7772870" cy="44195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b="1" dirty="0"/>
              <a:t>SAMHSA’s Strategic Prevention			IC&amp;RC Prevention Domains						Framework Domains</a:t>
            </a:r>
          </a:p>
          <a:p>
            <a:pPr marL="0" indent="0">
              <a:buNone/>
            </a:pPr>
            <a:endParaRPr lang="en-US" sz="6400" b="1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dirty="0">
                <a:solidFill>
                  <a:schemeClr val="accent6">
                    <a:lumMod val="75000"/>
                  </a:schemeClr>
                </a:solidFill>
              </a:rPr>
              <a:t>Assessment			Planning &amp; Evaluation</a:t>
            </a:r>
          </a:p>
          <a:p>
            <a:pPr marL="0" indent="0">
              <a:buNone/>
            </a:pPr>
            <a:r>
              <a:rPr lang="en-US" sz="6400" dirty="0">
                <a:solidFill>
                  <a:schemeClr val="accent6">
                    <a:lumMod val="75000"/>
                  </a:schemeClr>
                </a:solidFill>
              </a:rPr>
              <a:t>				Communication</a:t>
            </a:r>
          </a:p>
          <a:p>
            <a:pPr marL="0" indent="0">
              <a:buNone/>
            </a:pPr>
            <a:r>
              <a:rPr lang="en-US" sz="6400" dirty="0"/>
              <a:t>Capacity Building			Planning &amp; Evaluation</a:t>
            </a:r>
          </a:p>
          <a:p>
            <a:pPr marL="0" indent="0">
              <a:buNone/>
            </a:pPr>
            <a:r>
              <a:rPr lang="en-US" sz="6400" dirty="0"/>
              <a:t>				Prevention Education &amp; Service Delivery</a:t>
            </a:r>
          </a:p>
          <a:p>
            <a:pPr marL="0" indent="0">
              <a:buNone/>
            </a:pPr>
            <a:r>
              <a:rPr lang="en-US" sz="6400" dirty="0"/>
              <a:t>				Communication</a:t>
            </a:r>
          </a:p>
          <a:p>
            <a:pPr marL="0" indent="0">
              <a:buNone/>
            </a:pPr>
            <a:r>
              <a:rPr lang="en-US" sz="6400" dirty="0"/>
              <a:t>				Public Policy &amp; Environmental Change</a:t>
            </a:r>
          </a:p>
          <a:p>
            <a:pPr marL="0" indent="0">
              <a:buNone/>
            </a:pPr>
            <a:r>
              <a:rPr lang="en-US" sz="6400" dirty="0"/>
              <a:t>				Professional Growth &amp; Responsibility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93690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D5999-9822-4B75-8058-AB04DD51E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199"/>
            <a:ext cx="8001938" cy="685801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Crosswalk of CPS Prevention Domains </a:t>
            </a:r>
            <a:b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and SAMHSA SPF Domains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F2C54-0ACC-496D-82DE-F7C34A37C2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748577"/>
            <a:ext cx="7848600" cy="40426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Planning				Planning &amp; Evaluation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				Community Organization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				Public Policy &amp; Environmental Change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				Communication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				Professional Growth &amp; Responsibility</a:t>
            </a:r>
          </a:p>
          <a:p>
            <a:pPr marL="0" indent="0">
              <a:buNone/>
            </a:pPr>
            <a:r>
              <a:rPr lang="en-US" dirty="0"/>
              <a:t>Implementation			Planning &amp; Evaluation						Prevention Education &amp; Service Delivery</a:t>
            </a:r>
          </a:p>
          <a:p>
            <a:pPr marL="0" indent="0">
              <a:buNone/>
            </a:pPr>
            <a:r>
              <a:rPr lang="en-US" dirty="0"/>
              <a:t>				Communication</a:t>
            </a:r>
          </a:p>
          <a:p>
            <a:pPr marL="0" indent="0">
              <a:buNone/>
            </a:pPr>
            <a:r>
              <a:rPr lang="en-US" dirty="0"/>
              <a:t>				Professional Growth &amp; Responsibility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Evaluation			Planning &amp; Evaluation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386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657</TotalTime>
  <Words>681</Words>
  <Application>Microsoft Macintosh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Tw Cen MT</vt:lpstr>
      <vt:lpstr>Droplet</vt:lpstr>
      <vt:lpstr>                Prevention Specialist Credential Overview </vt:lpstr>
      <vt:lpstr>Certification in New Mexico</vt:lpstr>
      <vt:lpstr>Who is IC&amp;RC?</vt:lpstr>
      <vt:lpstr>IC&amp;RC CREDENTIALS</vt:lpstr>
      <vt:lpstr>Benefits of Certification</vt:lpstr>
      <vt:lpstr>Credential Creation</vt:lpstr>
      <vt:lpstr>Prevention Specialist Domains</vt:lpstr>
      <vt:lpstr>Crosswalk CPS Prevention Domains  and SAMHSA SPF Domains</vt:lpstr>
      <vt:lpstr>Crosswalk of CPS Prevention Domains  and SAMHSA SPF Domains</vt:lpstr>
      <vt:lpstr>Standards/Requirements</vt:lpstr>
      <vt:lpstr>Applying to Test</vt:lpstr>
      <vt:lpstr>The Written Exam</vt:lpstr>
      <vt:lpstr> Scoring the Exam</vt:lpstr>
      <vt:lpstr>More info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IC&amp;RC</dc:creator>
  <cp:lastModifiedBy>Andrea Niehaus</cp:lastModifiedBy>
  <cp:revision>71</cp:revision>
  <cp:lastPrinted>2013-10-21T13:37:40Z</cp:lastPrinted>
  <dcterms:created xsi:type="dcterms:W3CDTF">2012-06-13T13:30:10Z</dcterms:created>
  <dcterms:modified xsi:type="dcterms:W3CDTF">2019-08-16T22:18:23Z</dcterms:modified>
</cp:coreProperties>
</file>